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3"/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715000" cx="9144000"/>
  <p:notesSz cx="6858000" cy="9144000"/>
  <p:embeddedFontLst>
    <p:embeddedFont>
      <p:font typeface="Architects Daughter"/>
      <p:regular r:id="rId11"/>
    </p:embeddedFont>
    <p:embeddedFont>
      <p:font typeface="Finger Paint"/>
      <p:regular r:id="rId12"/>
    </p:embeddedFont>
    <p:embeddedFont>
      <p:font typeface="Fontdiner Swanky"/>
      <p:regular r:id="rId13"/>
    </p:embeddedFont>
    <p:embeddedFont>
      <p:font typeface="Bubblegum Sans"/>
      <p:regular r:id="rId14"/>
    </p:embeddedFont>
    <p:embeddedFont>
      <p:font typeface="Calligraffitti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rchitectsDaughter-regular.fntdata"/><Relationship Id="rId10" Type="http://schemas.openxmlformats.org/officeDocument/2006/relationships/slide" Target="slides/slide4.xml"/><Relationship Id="rId13" Type="http://schemas.openxmlformats.org/officeDocument/2006/relationships/font" Target="fonts/FontdinerSwanky-regular.fntdata"/><Relationship Id="rId12" Type="http://schemas.openxmlformats.org/officeDocument/2006/relationships/font" Target="fonts/FingerPain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schemas.openxmlformats.org/officeDocument/2006/relationships/font" Target="fonts/Calligraffitti-regular.fntdata"/><Relationship Id="rId14" Type="http://schemas.openxmlformats.org/officeDocument/2006/relationships/font" Target="fonts/BubblegumSans-regular.fntdata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686000" y="685800"/>
            <a:ext cx="54867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685993" y="685800"/>
            <a:ext cx="54867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827305"/>
            <a:ext cx="8520600" cy="2280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149027"/>
            <a:ext cx="8520600" cy="8807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229027"/>
            <a:ext cx="8520600" cy="2181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502472"/>
            <a:ext cx="8520600" cy="144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ctrTitle"/>
          </p:nvPr>
        </p:nvSpPr>
        <p:spPr>
          <a:xfrm>
            <a:off x="822959" y="2286000"/>
            <a:ext cx="7498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54" name="Shape 54"/>
          <p:cNvSpPr txBox="1"/>
          <p:nvPr>
            <p:ph idx="1" type="subTitle"/>
          </p:nvPr>
        </p:nvSpPr>
        <p:spPr>
          <a:xfrm>
            <a:off x="1645919" y="3429000"/>
            <a:ext cx="58521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3200"/>
            </a:lvl1pPr>
            <a:lvl2pPr lvl="1" rtl="0" algn="ctr">
              <a:spcBef>
                <a:spcPts val="0"/>
              </a:spcBef>
              <a:buSzPct val="100000"/>
              <a:defRPr sz="3200"/>
            </a:lvl2pPr>
            <a:lvl3pPr lvl="2" rtl="0" algn="ctr">
              <a:spcBef>
                <a:spcPts val="0"/>
              </a:spcBef>
              <a:buSzPct val="100000"/>
              <a:defRPr sz="3200"/>
            </a:lvl3pPr>
            <a:lvl4pPr lvl="3" rtl="0" algn="ctr">
              <a:spcBef>
                <a:spcPts val="0"/>
              </a:spcBef>
              <a:buSzPct val="100000"/>
              <a:defRPr sz="3200"/>
            </a:lvl4pPr>
            <a:lvl5pPr lvl="4" rtl="0" algn="ctr">
              <a:spcBef>
                <a:spcPts val="0"/>
              </a:spcBef>
              <a:buSzPct val="100000"/>
              <a:defRPr sz="3200"/>
            </a:lvl5pPr>
            <a:lvl6pPr lvl="5" rtl="0" algn="ctr">
              <a:spcBef>
                <a:spcPts val="0"/>
              </a:spcBef>
              <a:buSzPct val="100000"/>
              <a:defRPr sz="3200"/>
            </a:lvl6pPr>
            <a:lvl7pPr lvl="6" rtl="0" algn="ctr">
              <a:spcBef>
                <a:spcPts val="0"/>
              </a:spcBef>
              <a:buSzPct val="100000"/>
              <a:defRPr sz="3200"/>
            </a:lvl7pPr>
            <a:lvl8pPr lvl="7" rtl="0" algn="ctr">
              <a:spcBef>
                <a:spcPts val="0"/>
              </a:spcBef>
              <a:buSzPct val="100000"/>
              <a:defRPr sz="3200"/>
            </a:lvl8pPr>
            <a:lvl9pPr lvl="8" rtl="0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274319" y="228599"/>
            <a:ext cx="85953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9224"/>
              <a:defRPr sz="4266"/>
            </a:lvl1pPr>
            <a:lvl2pPr lvl="1" rtl="0">
              <a:spcBef>
                <a:spcPts val="0"/>
              </a:spcBef>
              <a:buSzPct val="99224"/>
              <a:defRPr sz="4266"/>
            </a:lvl2pPr>
            <a:lvl3pPr lvl="2" rtl="0">
              <a:spcBef>
                <a:spcPts val="0"/>
              </a:spcBef>
              <a:buSzPct val="99224"/>
              <a:defRPr sz="4266"/>
            </a:lvl3pPr>
            <a:lvl4pPr lvl="3" rtl="0">
              <a:spcBef>
                <a:spcPts val="0"/>
              </a:spcBef>
              <a:buSzPct val="99224"/>
              <a:defRPr sz="4266"/>
            </a:lvl4pPr>
            <a:lvl5pPr lvl="4" rtl="0">
              <a:spcBef>
                <a:spcPts val="0"/>
              </a:spcBef>
              <a:buSzPct val="99224"/>
              <a:defRPr sz="4266"/>
            </a:lvl5pPr>
            <a:lvl6pPr lvl="5" rtl="0">
              <a:spcBef>
                <a:spcPts val="0"/>
              </a:spcBef>
              <a:buSzPct val="99224"/>
              <a:defRPr sz="4266"/>
            </a:lvl6pPr>
            <a:lvl7pPr lvl="6" rtl="0">
              <a:spcBef>
                <a:spcPts val="0"/>
              </a:spcBef>
              <a:buSzPct val="99224"/>
              <a:defRPr sz="4266"/>
            </a:lvl7pPr>
            <a:lvl8pPr lvl="7" rtl="0">
              <a:spcBef>
                <a:spcPts val="0"/>
              </a:spcBef>
              <a:buSzPct val="99224"/>
              <a:defRPr sz="4266"/>
            </a:lvl8pPr>
            <a:lvl9pPr lvl="8" rtl="0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274319" y="1371599"/>
            <a:ext cx="85953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8765"/>
              <a:buChar char="●"/>
              <a:defRPr sz="2666"/>
            </a:lvl1pPr>
            <a:lvl2pPr lvl="1" rtl="0">
              <a:spcBef>
                <a:spcPts val="0"/>
              </a:spcBef>
              <a:buSzPct val="98765"/>
              <a:buChar char="○"/>
              <a:defRPr sz="2666"/>
            </a:lvl2pPr>
            <a:lvl3pPr lvl="2" rtl="0">
              <a:spcBef>
                <a:spcPts val="0"/>
              </a:spcBef>
              <a:buSzPct val="98765"/>
              <a:buChar char="■"/>
              <a:defRPr sz="2666"/>
            </a:lvl3pPr>
            <a:lvl4pPr lvl="3" rtl="0">
              <a:spcBef>
                <a:spcPts val="0"/>
              </a:spcBef>
              <a:buSzPct val="98765"/>
              <a:buChar char="●"/>
              <a:defRPr sz="2666"/>
            </a:lvl4pPr>
            <a:lvl5pPr lvl="4" rtl="0">
              <a:spcBef>
                <a:spcPts val="0"/>
              </a:spcBef>
              <a:buSzPct val="98765"/>
              <a:buChar char="○"/>
              <a:defRPr sz="2666"/>
            </a:lvl5pPr>
            <a:lvl6pPr lvl="5" rtl="0">
              <a:spcBef>
                <a:spcPts val="0"/>
              </a:spcBef>
              <a:buSzPct val="98765"/>
              <a:buChar char="■"/>
              <a:defRPr sz="2666"/>
            </a:lvl6pPr>
            <a:lvl7pPr lvl="6" rtl="0">
              <a:spcBef>
                <a:spcPts val="0"/>
              </a:spcBef>
              <a:buSzPct val="98765"/>
              <a:buChar char="●"/>
              <a:defRPr sz="2666"/>
            </a:lvl7pPr>
            <a:lvl8pPr lvl="7" rtl="0">
              <a:spcBef>
                <a:spcPts val="0"/>
              </a:spcBef>
              <a:buSzPct val="98765"/>
              <a:buChar char="○"/>
              <a:defRPr sz="2666"/>
            </a:lvl8pPr>
            <a:lvl9pPr lvl="8" rtl="0">
              <a:spcBef>
                <a:spcPts val="0"/>
              </a:spcBef>
              <a:buSzPct val="98765"/>
              <a:buChar char="■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274319" y="228599"/>
            <a:ext cx="85953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9224"/>
              <a:defRPr sz="4266"/>
            </a:lvl1pPr>
            <a:lvl2pPr lvl="1" rtl="0">
              <a:spcBef>
                <a:spcPts val="0"/>
              </a:spcBef>
              <a:buSzPct val="99224"/>
              <a:defRPr sz="4266"/>
            </a:lvl2pPr>
            <a:lvl3pPr lvl="2" rtl="0">
              <a:spcBef>
                <a:spcPts val="0"/>
              </a:spcBef>
              <a:buSzPct val="99224"/>
              <a:defRPr sz="4266"/>
            </a:lvl3pPr>
            <a:lvl4pPr lvl="3" rtl="0">
              <a:spcBef>
                <a:spcPts val="0"/>
              </a:spcBef>
              <a:buSzPct val="99224"/>
              <a:defRPr sz="4266"/>
            </a:lvl4pPr>
            <a:lvl5pPr lvl="4" rtl="0">
              <a:spcBef>
                <a:spcPts val="0"/>
              </a:spcBef>
              <a:buSzPct val="99224"/>
              <a:defRPr sz="4266"/>
            </a:lvl5pPr>
            <a:lvl6pPr lvl="5" rtl="0">
              <a:spcBef>
                <a:spcPts val="0"/>
              </a:spcBef>
              <a:buSzPct val="99224"/>
              <a:defRPr sz="4266"/>
            </a:lvl6pPr>
            <a:lvl7pPr lvl="6" rtl="0">
              <a:spcBef>
                <a:spcPts val="0"/>
              </a:spcBef>
              <a:buSzPct val="99224"/>
              <a:defRPr sz="4266"/>
            </a:lvl7pPr>
            <a:lvl8pPr lvl="7" rtl="0">
              <a:spcBef>
                <a:spcPts val="0"/>
              </a:spcBef>
              <a:buSzPct val="99224"/>
              <a:defRPr sz="4266"/>
            </a:lvl8pPr>
            <a:lvl9pPr lvl="8" rtl="0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274319" y="1371599"/>
            <a:ext cx="40233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8765"/>
              <a:buChar char="●"/>
              <a:defRPr sz="2666"/>
            </a:lvl1pPr>
            <a:lvl2pPr lvl="1" rtl="0">
              <a:spcBef>
                <a:spcPts val="0"/>
              </a:spcBef>
              <a:buSzPct val="98765"/>
              <a:buChar char="○"/>
              <a:defRPr sz="2666"/>
            </a:lvl2pPr>
            <a:lvl3pPr lvl="2" rtl="0">
              <a:spcBef>
                <a:spcPts val="0"/>
              </a:spcBef>
              <a:buSzPct val="98765"/>
              <a:buChar char="■"/>
              <a:defRPr sz="2666"/>
            </a:lvl3pPr>
            <a:lvl4pPr lvl="3" rtl="0">
              <a:spcBef>
                <a:spcPts val="0"/>
              </a:spcBef>
              <a:buSzPct val="98765"/>
              <a:buChar char="●"/>
              <a:defRPr sz="2666"/>
            </a:lvl4pPr>
            <a:lvl5pPr lvl="4" rtl="0">
              <a:spcBef>
                <a:spcPts val="0"/>
              </a:spcBef>
              <a:buSzPct val="98765"/>
              <a:buChar char="○"/>
              <a:defRPr sz="2666"/>
            </a:lvl5pPr>
            <a:lvl6pPr lvl="5" rtl="0">
              <a:spcBef>
                <a:spcPts val="0"/>
              </a:spcBef>
              <a:buSzPct val="98765"/>
              <a:buChar char="■"/>
              <a:defRPr sz="2666"/>
            </a:lvl6pPr>
            <a:lvl7pPr lvl="6" rtl="0">
              <a:spcBef>
                <a:spcPts val="0"/>
              </a:spcBef>
              <a:buSzPct val="98765"/>
              <a:buChar char="●"/>
              <a:defRPr sz="2666"/>
            </a:lvl7pPr>
            <a:lvl8pPr lvl="7" rtl="0">
              <a:spcBef>
                <a:spcPts val="0"/>
              </a:spcBef>
              <a:buSzPct val="98765"/>
              <a:buChar char="○"/>
              <a:defRPr sz="2666"/>
            </a:lvl8pPr>
            <a:lvl9pPr lvl="8" rtl="0">
              <a:spcBef>
                <a:spcPts val="0"/>
              </a:spcBef>
              <a:buSzPct val="98765"/>
              <a:buChar char="■"/>
              <a:defRPr sz="2666"/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846319" y="1371599"/>
            <a:ext cx="40232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8765"/>
              <a:buChar char="●"/>
              <a:defRPr sz="2666"/>
            </a:lvl1pPr>
            <a:lvl2pPr lvl="1" rtl="0">
              <a:spcBef>
                <a:spcPts val="0"/>
              </a:spcBef>
              <a:buSzPct val="98765"/>
              <a:buChar char="○"/>
              <a:defRPr sz="2666"/>
            </a:lvl2pPr>
            <a:lvl3pPr lvl="2" rtl="0">
              <a:spcBef>
                <a:spcPts val="0"/>
              </a:spcBef>
              <a:buSzPct val="98765"/>
              <a:buChar char="■"/>
              <a:defRPr sz="2666"/>
            </a:lvl3pPr>
            <a:lvl4pPr lvl="3" rtl="0">
              <a:spcBef>
                <a:spcPts val="0"/>
              </a:spcBef>
              <a:buSzPct val="98765"/>
              <a:buChar char="●"/>
              <a:defRPr sz="2666"/>
            </a:lvl4pPr>
            <a:lvl5pPr lvl="4" rtl="0">
              <a:spcBef>
                <a:spcPts val="0"/>
              </a:spcBef>
              <a:buSzPct val="98765"/>
              <a:buChar char="○"/>
              <a:defRPr sz="2666"/>
            </a:lvl5pPr>
            <a:lvl6pPr lvl="5" rtl="0">
              <a:spcBef>
                <a:spcPts val="0"/>
              </a:spcBef>
              <a:buSzPct val="98765"/>
              <a:buChar char="■"/>
              <a:defRPr sz="2666"/>
            </a:lvl6pPr>
            <a:lvl7pPr lvl="6" rtl="0">
              <a:spcBef>
                <a:spcPts val="0"/>
              </a:spcBef>
              <a:buSzPct val="98765"/>
              <a:buChar char="●"/>
              <a:defRPr sz="2666"/>
            </a:lvl7pPr>
            <a:lvl8pPr lvl="7" rtl="0">
              <a:spcBef>
                <a:spcPts val="0"/>
              </a:spcBef>
              <a:buSzPct val="98765"/>
              <a:buChar char="○"/>
              <a:defRPr sz="2666"/>
            </a:lvl8pPr>
            <a:lvl9pPr lvl="8" rtl="0">
              <a:spcBef>
                <a:spcPts val="0"/>
              </a:spcBef>
              <a:buSzPct val="98765"/>
              <a:buChar char="■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274319" y="5029199"/>
            <a:ext cx="85953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buChar char="●"/>
              <a:defRPr sz="3200"/>
            </a:lvl1pPr>
            <a:lvl2pPr lvl="1" rtl="0" algn="ctr">
              <a:spcBef>
                <a:spcPts val="0"/>
              </a:spcBef>
              <a:buSzPct val="100000"/>
              <a:buChar char="○"/>
              <a:defRPr sz="3200"/>
            </a:lvl2pPr>
            <a:lvl3pPr lvl="2" rtl="0" algn="ctr">
              <a:spcBef>
                <a:spcPts val="0"/>
              </a:spcBef>
              <a:buSzPct val="100000"/>
              <a:buChar char="■"/>
              <a:defRPr sz="3200"/>
            </a:lvl3pPr>
            <a:lvl4pPr lvl="3" rtl="0" algn="ctr">
              <a:spcBef>
                <a:spcPts val="0"/>
              </a:spcBef>
              <a:buSzPct val="100000"/>
              <a:buChar char="●"/>
              <a:defRPr sz="3200"/>
            </a:lvl4pPr>
            <a:lvl5pPr lvl="4" rtl="0" algn="ctr">
              <a:spcBef>
                <a:spcPts val="0"/>
              </a:spcBef>
              <a:buSzPct val="100000"/>
              <a:buChar char="○"/>
              <a:defRPr sz="3200"/>
            </a:lvl5pPr>
            <a:lvl6pPr lvl="5" rtl="0" algn="ctr">
              <a:spcBef>
                <a:spcPts val="0"/>
              </a:spcBef>
              <a:buSzPct val="100000"/>
              <a:buChar char="■"/>
              <a:defRPr sz="3200"/>
            </a:lvl6pPr>
            <a:lvl7pPr lvl="6" rtl="0" algn="ctr">
              <a:spcBef>
                <a:spcPts val="0"/>
              </a:spcBef>
              <a:buSzPct val="100000"/>
              <a:buChar char="●"/>
              <a:defRPr sz="3200"/>
            </a:lvl7pPr>
            <a:lvl8pPr lvl="7" rtl="0" algn="ctr">
              <a:spcBef>
                <a:spcPts val="0"/>
              </a:spcBef>
              <a:buSzPct val="100000"/>
              <a:buChar char="○"/>
              <a:defRPr sz="3200"/>
            </a:lvl8pPr>
            <a:lvl9pPr lvl="8" rtl="0" algn="ctr">
              <a:spcBef>
                <a:spcPts val="0"/>
              </a:spcBef>
              <a:buSzPct val="100000"/>
              <a:buChar char="■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x="685800" y="1759269"/>
            <a:ext cx="7772400" cy="128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685800" y="3155614"/>
            <a:ext cx="7772400" cy="871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333500"/>
            <a:ext cx="82296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457200" y="1333500"/>
            <a:ext cx="39945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692273" y="1333500"/>
            <a:ext cx="39945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4895899"/>
            <a:ext cx="8229600" cy="5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280527"/>
            <a:ext cx="3999900" cy="379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280527"/>
            <a:ext cx="3999900" cy="379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500166"/>
            <a:ext cx="6367800" cy="4545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38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3114527"/>
            <a:ext cx="4045200" cy="13721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804527"/>
            <a:ext cx="3837000" cy="4105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700638"/>
            <a:ext cx="5998800" cy="672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333500"/>
            <a:ext cx="82296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l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182875" y="0"/>
            <a:ext cx="8655300" cy="444600"/>
          </a:xfrm>
          <a:prstGeom prst="rect">
            <a:avLst/>
          </a:prstGeom>
        </p:spPr>
        <p:txBody>
          <a:bodyPr anchorCtr="0" anchor="t" bIns="38100" lIns="38100" rIns="38100" wrap="square" tIns="38100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b="1" lang="en" sz="3000" u="sng">
                <a:solidFill>
                  <a:srgbClr val="FF0000"/>
                </a:solidFill>
                <a:latin typeface="Finger Paint"/>
                <a:ea typeface="Finger Paint"/>
                <a:cs typeface="Finger Paint"/>
                <a:sym typeface="Finger Paint"/>
              </a:rPr>
              <a:t>Quiz 9/20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1" sz="3000" u="sng">
              <a:solidFill>
                <a:srgbClr val="FF0000"/>
              </a:solidFill>
              <a:latin typeface="Calligraffitti"/>
              <a:ea typeface="Calligraffitti"/>
              <a:cs typeface="Calligraffitti"/>
              <a:sym typeface="Calligraffitti"/>
            </a:endParaRP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3425" y="444599"/>
            <a:ext cx="9080700" cy="4966200"/>
          </a:xfrm>
          <a:prstGeom prst="rect">
            <a:avLst/>
          </a:prstGeom>
        </p:spPr>
        <p:txBody>
          <a:bodyPr anchorCtr="0" anchor="t" bIns="38100" lIns="38100" rIns="38100" wrap="square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1) </a:t>
            </a:r>
            <a:r>
              <a:rPr lang="en" sz="24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 main goal of the monarchs of Europe during the Age of Absolutism was to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A) establish legislative bodies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B) centralize political power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C) improve the quality of life for the peasant class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D) expand the role of the Catholic Church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2) </a:t>
            </a:r>
            <a:r>
              <a:rPr lang="en" sz="2400">
                <a:latin typeface="Architects Daughter"/>
                <a:ea typeface="Architects Daughter"/>
                <a:cs typeface="Architects Daughter"/>
                <a:sym typeface="Architects Daughter"/>
              </a:rPr>
              <a:t>The use of the terms Encounter and Columbian exchange represents attempts to describe the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Architects Daughter"/>
                <a:ea typeface="Architects Daughter"/>
                <a:cs typeface="Architects Daughter"/>
                <a:sym typeface="Architects Daughter"/>
              </a:rPr>
              <a:t>A) nature of cultural interactions 	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Architects Daughter"/>
                <a:ea typeface="Architects Daughter"/>
                <a:cs typeface="Architects Daughter"/>
                <a:sym typeface="Architects Daughter"/>
              </a:rPr>
              <a:t>B) establishment of land grants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Architects Daughter"/>
                <a:ea typeface="Architects Daughter"/>
                <a:cs typeface="Architects Daughter"/>
                <a:sym typeface="Architects Daughter"/>
              </a:rPr>
              <a:t>C) results of scientific innovations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2400">
                <a:latin typeface="Architects Daughter"/>
                <a:ea typeface="Architects Daughter"/>
                <a:cs typeface="Architects Daughter"/>
                <a:sym typeface="Architects Daughter"/>
              </a:rPr>
              <a:t>D) origins of divine right theory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13525" y="7024"/>
            <a:ext cx="9142200" cy="1657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Name                       				Class                     9/20/17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Mr. D 					                       				                 SS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Aim: </a:t>
            </a:r>
            <a:r>
              <a:rPr lang="en" sz="2400">
                <a:latin typeface="Bubblegum Sans"/>
                <a:ea typeface="Bubblegum Sans"/>
                <a:cs typeface="Bubblegum Sans"/>
                <a:sym typeface="Bubblegum Sans"/>
              </a:rPr>
              <a:t>How did the power of the English Monarchs change?</a:t>
            </a:r>
          </a:p>
          <a:p>
            <a:pPr lvl="0" rtl="0" algn="ctr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Calligraffitti"/>
                <a:ea typeface="Calligraffitti"/>
                <a:cs typeface="Calligraffitti"/>
                <a:sym typeface="Calligraffitti"/>
              </a:rPr>
              <a:t>Do Now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13525" y="1561000"/>
            <a:ext cx="2931900" cy="3721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6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Restoration (616)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rgbClr val="FF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Habeas corpus (616)</a:t>
            </a:r>
          </a:p>
          <a:p>
            <a:pPr lvl="0">
              <a:spcBef>
                <a:spcPts val="0"/>
              </a:spcBef>
              <a:buNone/>
            </a:pPr>
            <a:r>
              <a:rPr lang="en" sz="26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Glorious Revolution (616)</a:t>
            </a:r>
          </a:p>
          <a:p>
            <a:pPr lvl="0">
              <a:spcBef>
                <a:spcPts val="0"/>
              </a:spcBef>
              <a:buNone/>
            </a:pPr>
            <a:r>
              <a:rPr lang="en" sz="2600">
                <a:solidFill>
                  <a:srgbClr val="FF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Constitutional monarchy (617)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Cabinet (617)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3012875" y="1561000"/>
            <a:ext cx="6131100" cy="409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600">
                <a:latin typeface="Architects Daughter"/>
                <a:ea typeface="Architects Daughter"/>
                <a:cs typeface="Architects Daughter"/>
                <a:sym typeface="Architects Daughter"/>
              </a:rPr>
              <a:t>Time period when Charles II restored the monarchy </a:t>
            </a:r>
          </a:p>
          <a:p>
            <a:pPr lvl="0">
              <a:spcBef>
                <a:spcPts val="0"/>
              </a:spcBef>
              <a:buNone/>
            </a:pPr>
            <a:r>
              <a:rPr lang="en" sz="2600">
                <a:solidFill>
                  <a:srgbClr val="FF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Gave every prisoner the right to be seen before a judge</a:t>
            </a:r>
          </a:p>
          <a:p>
            <a:pPr lvl="0">
              <a:spcBef>
                <a:spcPts val="0"/>
              </a:spcBef>
              <a:buNone/>
            </a:pPr>
            <a:r>
              <a:rPr lang="en" sz="2600">
                <a:latin typeface="Architects Daughter"/>
                <a:ea typeface="Architects Daughter"/>
                <a:cs typeface="Architects Daughter"/>
                <a:sym typeface="Architects Daughter"/>
              </a:rPr>
              <a:t>Bloodless overthrow of King James II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6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600">
                <a:solidFill>
                  <a:srgbClr val="FF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Laws limit the power of the ruler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600"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600">
                <a:latin typeface="Architects Daughter"/>
                <a:ea typeface="Architects Daughter"/>
                <a:cs typeface="Architects Daughter"/>
                <a:sym typeface="Architects Daughter"/>
              </a:rPr>
              <a:t>Group of govt. ministers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457200" y="0"/>
            <a:ext cx="8229600" cy="6873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i="1" lang="en" u="sng">
                <a:solidFill>
                  <a:srgbClr val="C27BA0"/>
                </a:solidFill>
                <a:latin typeface="Fontdiner Swanky"/>
                <a:ea typeface="Fontdiner Swanky"/>
                <a:cs typeface="Fontdiner Swanky"/>
                <a:sym typeface="Fontdiner Swanky"/>
              </a:rPr>
              <a:t>King James I (1603-1625)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200" y="619250"/>
            <a:ext cx="8865900" cy="48540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-Relationship w/ Parliament not good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-struggled over money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- Offended Puritan members by not enacting reforms to purify church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Architects Daughter"/>
                <a:ea typeface="Architects Daughter"/>
                <a:cs typeface="Architects Daughter"/>
                <a:sym typeface="Architects Daughter"/>
              </a:rPr>
              <a:t>-Did create new English translation of Bible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0"/>
            <a:ext cx="8229600" cy="578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i="1" lang="en" u="sng">
                <a:solidFill>
                  <a:srgbClr val="FF0000"/>
                </a:solidFill>
                <a:latin typeface="Calligraffitti"/>
                <a:ea typeface="Calligraffitti"/>
                <a:cs typeface="Calligraffitti"/>
                <a:sym typeface="Calligraffitti"/>
              </a:rPr>
              <a:t>Task	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0" y="414650"/>
            <a:ext cx="9144000" cy="5058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latin typeface="Architects Daughter"/>
                <a:ea typeface="Architects Daughter"/>
                <a:cs typeface="Architects Daughter"/>
                <a:sym typeface="Architects Daughter"/>
              </a:rPr>
              <a:t>With a partner complete handout on the battles between English Monarchs and Parliament.  Than answer the following question in your notebook.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3600">
                <a:latin typeface="Architects Daughter"/>
                <a:ea typeface="Architects Daughter"/>
                <a:cs typeface="Architects Daughter"/>
                <a:sym typeface="Architects Daughter"/>
              </a:rPr>
              <a:t>How did the role of the King/Queen change between the reign of King James I to William &amp; Mary?  Use facts to support your answer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